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</p:sldIdLst>
  <p:sldSz cx="12192000" cy="6858000"/>
  <p:notesSz cx="6858000" cy="9144000"/>
  <p:embeddedFontLs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Segoe Print" panose="02000600000000000000" pitchFamily="2" charset="0"/>
      <p:regular r:id="rId14"/>
      <p:bold r:id="rId15"/>
    </p:embeddedFont>
    <p:embeddedFont>
      <p:font typeface="微軟正黑體" panose="020B0604030504040204" pitchFamily="34" charset="-120"/>
      <p:regular r:id="rId16"/>
      <p:bold r:id="rId17"/>
    </p:embeddedFont>
    <p:embeddedFont>
      <p:font typeface="微軟正黑體" panose="020B0604030504040204" pitchFamily="34" charset="-120"/>
      <p:regular r:id="rId16"/>
      <p:bold r:id="rId17"/>
    </p:embeddedFont>
    <p:embeddedFont>
      <p:font typeface="標楷體" panose="03000509000000000000" pitchFamily="65" charset="-120"/>
      <p:regular r:id="rId18"/>
    </p:embeddedFont>
  </p:embeddedFont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HOj1E8WyRh9tft8AWrpzATEfF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53" autoAdjust="0"/>
  </p:normalViewPr>
  <p:slideViewPr>
    <p:cSldViewPr snapToGrid="0">
      <p:cViewPr varScale="1">
        <p:scale>
          <a:sx n="89" d="100"/>
          <a:sy n="89" d="100"/>
        </p:scale>
        <p:origin x="93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0ea9697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50ea9697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18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7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2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6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6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5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FD8CE04-5CB1-473E-AD6D-35F985F74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02" y="143254"/>
            <a:ext cx="1508763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290B80-44ED-445E-B6B2-1DD996897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77" y="129258"/>
            <a:ext cx="1508763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D4EAFEB-D0F8-4A06-A565-A62CFF0DA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31" y="143254"/>
            <a:ext cx="1508763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98EB531-E969-4E0D-8D40-286A43FAA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36" y="216909"/>
            <a:ext cx="1508763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451DE61-A902-47D8-BBBD-7E9BFB3A9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422" y="143254"/>
            <a:ext cx="1508763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6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7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6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6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CA7C71C7-96BB-413E-B2D6-80511FD4F84E}"/>
              </a:ext>
            </a:extLst>
          </p:cNvPr>
          <p:cNvSpPr txBox="1">
            <a:spLocks/>
          </p:cNvSpPr>
          <p:nvPr/>
        </p:nvSpPr>
        <p:spPr>
          <a:xfrm>
            <a:off x="1867507" y="2514600"/>
            <a:ext cx="8456986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7200" b="1">
                <a:solidFill>
                  <a:srgbClr val="C00000"/>
                </a:solidFill>
              </a:rPr>
              <a:t>114</a:t>
            </a:r>
            <a:r>
              <a:rPr lang="zh-TW" altLang="en-US" sz="7200" b="1">
                <a:solidFill>
                  <a:srgbClr val="C00000"/>
                </a:solidFill>
              </a:rPr>
              <a:t>學年度第一學期</a:t>
            </a:r>
            <a:endParaRPr lang="zh-TW" altLang="en-US" sz="7200" b="1" dirty="0">
              <a:sym typeface="Salesforce Sans"/>
            </a:endParaRPr>
          </a:p>
        </p:txBody>
      </p:sp>
      <p:sp>
        <p:nvSpPr>
          <p:cNvPr id="4" name="副標題 11">
            <a:extLst>
              <a:ext uri="{FF2B5EF4-FFF2-40B4-BE49-F238E27FC236}">
                <a16:creationId xmlns:a16="http://schemas.microsoft.com/office/drawing/2014/main" id="{52C38365-6795-491C-96D8-5D633933C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9" y="3429000"/>
            <a:ext cx="6858002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</a:rPr>
              <a:t>設備股長幹部訓練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7D4774F-800D-4F34-84B6-870F1E89A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80" y="169178"/>
            <a:ext cx="1508763" cy="1542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1120000" y="616137"/>
            <a:ext cx="4215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Microsoft JhengHei"/>
              <a:buNone/>
            </a:pPr>
            <a:r>
              <a:rPr lang="zh-TW" sz="4800" b="1" dirty="0">
                <a:solidFill>
                  <a:schemeClr val="accent2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設備股長職責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5" name="Google Shape;145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負責維護及管理教室之教學設備，並督導同學妥善保管愛護使用。操作設備時應遵守使用說明，請不要讓同學任意操作電腦、安裝非法軟體、破壞線路、拆拔零件(滑鼠鍵盤)、移動電腦、架設基地台等。</a:t>
            </a:r>
            <a:endParaRPr dirty="0">
              <a:solidFill>
                <a:srgbClr val="002060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學會操作</a:t>
            </a:r>
            <a:r>
              <a:rPr lang="zh-TW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 (電腦主機)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及</a:t>
            </a:r>
            <a:r>
              <a:rPr lang="zh-TW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投影機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，並協助老師上課使用。</a:t>
            </a:r>
            <a:endParaRPr dirty="0">
              <a:solidFill>
                <a:srgbClr val="002060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每天晨間打掃時清理</a:t>
            </a:r>
            <a:r>
              <a:rPr lang="zh-TW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lang="zh-TW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電腦主機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)，勿堆放任何物品。</a:t>
            </a:r>
            <a:endParaRPr dirty="0">
              <a:solidFill>
                <a:srgbClr val="002060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每天放學前關閉投影機、</a:t>
            </a:r>
            <a:r>
              <a:rPr lang="zh-TW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</a:t>
            </a:r>
            <a:r>
              <a:rPr lang="zh-TW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電腦主機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)電源，收起布幕，鍵盤滑鼠歸位。</a:t>
            </a:r>
            <a:endParaRPr dirty="0">
              <a:solidFill>
                <a:srgbClr val="00206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實驗課應叮嚀同學操作要注意安全，有安全問題立刻報告任課老師或導師處理。</a:t>
            </a:r>
            <a:endParaRPr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None/>
            </a:pPr>
            <a:endParaRPr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1120000" y="616137"/>
            <a:ext cx="4215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Microsoft JhengHei"/>
              <a:buNone/>
            </a:pPr>
            <a:r>
              <a:rPr lang="zh-TW" sz="4800" b="1" dirty="0">
                <a:solidFill>
                  <a:schemeClr val="accent2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設備股長職責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1" name="Google Shape;151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bel"/>
              <a:buAutoNum type="arabicPeriod" startAt="6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教室內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數位講桌、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電腦、投影機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、布幕、</a:t>
            </a:r>
            <a:r>
              <a:rPr lang="en-US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Apple TV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、無線</a:t>
            </a:r>
            <a:r>
              <a:rPr lang="en-US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及數位廣播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等為教學設備，僅限教師教學、學生報告及課堂活動使用，不得進行與課程無關之操作。請協助提醒同學勿於非上課時間使用。</a:t>
            </a:r>
            <a:endParaRPr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bel"/>
              <a:buAutoNum type="arabicPeriod" startAt="6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嚴禁故意損壞各項設備或竊取各項設備零件。線路不可以隨意拉扯，以免造成設備的損壞。所有人為因素所造成之損壞，須由該班負起賠償責任。</a:t>
            </a:r>
            <a:endParaRPr dirty="0">
              <a:solidFill>
                <a:srgbClr val="002060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800"/>
              <a:buFont typeface="Corbel"/>
              <a:buAutoNum type="arabicPeriod" startAt="6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各項設備(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數位講桌、</a:t>
            </a:r>
            <a:r>
              <a:rPr lang="zh-TW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電腦、投影機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、布幕、</a:t>
            </a:r>
            <a:r>
              <a:rPr lang="en-US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Apple TV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、無線</a:t>
            </a:r>
            <a:r>
              <a:rPr lang="en-US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AP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及數位廣播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)應依規定正常使用，用完務必關閉電源，如有操作上疑問或設備故障等問題，設備股長請導師協助線上報修。</a:t>
            </a:r>
            <a:endParaRPr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1119999" y="616137"/>
            <a:ext cx="68699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Microsoft JhengHei"/>
              <a:buNone/>
            </a:pPr>
            <a:r>
              <a:rPr lang="zh-TW" sz="4800" b="1" dirty="0">
                <a:solidFill>
                  <a:schemeClr val="accent2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教室電腦主機簡易檢修</a:t>
            </a:r>
            <a:endParaRPr sz="4800" b="1" dirty="0">
              <a:solidFill>
                <a:schemeClr val="accent2">
                  <a:lumMod val="50000"/>
                </a:schemeClr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無影像或顏色異常：檢查</a:t>
            </a:r>
            <a:r>
              <a:rPr lang="en-US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HDMI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線有無鬆脫、輕微搖晃</a:t>
            </a:r>
            <a:r>
              <a:rPr lang="en-US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HDMI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線確認顏色是否恢復正常，如情況嚴重請導師協助線上報修。</a:t>
            </a:r>
            <a:endParaRPr dirty="0">
              <a:solidFill>
                <a:srgbClr val="00206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滑鼠沒反應：點擊滑鼠右鍵如果有顯示選單，在滑鼠下方墊張白紙或滑鼠墊測試是否正常，若仍沒有反應請導師協助線上報修。</a:t>
            </a:r>
            <a:endParaRPr dirty="0">
              <a:solidFill>
                <a:srgbClr val="002060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其他狀況請導師協助線上報修。</a:t>
            </a:r>
            <a:endParaRPr lang="en-US" altLang="zh-TW"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rbel"/>
              <a:buAutoNum type="arabicPeriod"/>
            </a:pP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報修網址：學校首頁</a:t>
            </a:r>
            <a:r>
              <a:rPr lang="en-US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\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設備維修通報平台</a:t>
            </a:r>
            <a:r>
              <a:rPr lang="en-US" alt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\</a:t>
            </a:r>
            <a:r>
              <a:rPr lang="zh-TW" altLang="en-US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填寫設備異常報修單</a:t>
            </a:r>
            <a:endParaRPr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6"/>
          <p:cNvGrpSpPr/>
          <p:nvPr/>
        </p:nvGrpSpPr>
        <p:grpSpPr>
          <a:xfrm>
            <a:off x="5682292" y="561447"/>
            <a:ext cx="6253424" cy="5606929"/>
            <a:chOff x="5737885" y="134900"/>
            <a:chExt cx="6253424" cy="5606929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5737885" y="134900"/>
              <a:ext cx="6253424" cy="5606929"/>
              <a:chOff x="5737885" y="114580"/>
              <a:chExt cx="6253424" cy="5606929"/>
            </a:xfrm>
          </p:grpSpPr>
          <p:pic>
            <p:nvPicPr>
              <p:cNvPr id="176" name="Google Shape;176;p6"/>
              <p:cNvPicPr preferRelativeResize="0"/>
              <p:nvPr/>
            </p:nvPicPr>
            <p:blipFill rotWithShape="1">
              <a:blip r:embed="rId3">
                <a:alphaModFix/>
              </a:blip>
              <a:srcRect l="10001" t="8821" r="6211" b="37145"/>
              <a:stretch/>
            </p:blipFill>
            <p:spPr>
              <a:xfrm>
                <a:off x="5737885" y="114580"/>
                <a:ext cx="6253424" cy="56069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7" name="Google Shape;177;p6"/>
              <p:cNvSpPr/>
              <p:nvPr/>
            </p:nvSpPr>
            <p:spPr>
              <a:xfrm>
                <a:off x="9860222" y="5219701"/>
                <a:ext cx="1663700" cy="46482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6845300" y="765016"/>
                <a:ext cx="1581092" cy="501968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8527960" y="870267"/>
                <a:ext cx="121670" cy="158433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9984576" y="862171"/>
                <a:ext cx="121670" cy="166529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6510196" y="5391944"/>
                <a:ext cx="121670" cy="158433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8508495" y="5398294"/>
                <a:ext cx="121670" cy="152083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183" name="Google Shape;183;p6"/>
              <p:cNvSpPr txBox="1"/>
              <p:nvPr/>
            </p:nvSpPr>
            <p:spPr>
              <a:xfrm>
                <a:off x="8449851" y="77981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6"/>
              <p:cNvSpPr txBox="1"/>
              <p:nvPr/>
            </p:nvSpPr>
            <p:spPr>
              <a:xfrm>
                <a:off x="9900117" y="786169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6"/>
              <p:cNvSpPr txBox="1"/>
              <p:nvPr/>
            </p:nvSpPr>
            <p:spPr>
              <a:xfrm>
                <a:off x="6429005" y="531727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6"/>
              <p:cNvSpPr txBox="1"/>
              <p:nvPr/>
            </p:nvSpPr>
            <p:spPr>
              <a:xfrm>
                <a:off x="8426392" y="5317271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7" name="Google Shape;18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20491" y="3813011"/>
              <a:ext cx="785132" cy="393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62406" y="3813011"/>
              <a:ext cx="785132" cy="393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6"/>
            <p:cNvSpPr txBox="1"/>
            <p:nvPr/>
          </p:nvSpPr>
          <p:spPr>
            <a:xfrm>
              <a:off x="6399981" y="3888143"/>
              <a:ext cx="7056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HDMI 1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7406475" y="3888143"/>
              <a:ext cx="7056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HDMI 2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6360236" y="4419224"/>
              <a:ext cx="7056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HDMI 3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7412583" y="4418848"/>
              <a:ext cx="70564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HDMI 4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6"/>
          <p:cNvSpPr/>
          <p:nvPr/>
        </p:nvSpPr>
        <p:spPr>
          <a:xfrm rot="-984301" flipH="1">
            <a:off x="6041520" y="4940438"/>
            <a:ext cx="931709" cy="669205"/>
          </a:xfrm>
          <a:prstGeom prst="arc">
            <a:avLst>
              <a:gd name="adj1" fmla="val 15271870"/>
              <a:gd name="adj2" fmla="val 19714547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triangle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5898762" y="5115899"/>
            <a:ext cx="9492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AppleTV</a:t>
            </a:r>
            <a:endParaRPr sz="16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200692" y="129820"/>
            <a:ext cx="5452920" cy="6598359"/>
            <a:chOff x="200692" y="129820"/>
            <a:chExt cx="5452920" cy="6598359"/>
          </a:xfrm>
        </p:grpSpPr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 l="8214" t="26700" r="4465" b="10431"/>
            <a:stretch/>
          </p:blipFill>
          <p:spPr>
            <a:xfrm>
              <a:off x="200692" y="129820"/>
              <a:ext cx="5452920" cy="65983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247650" y="2824223"/>
              <a:ext cx="1291783" cy="138235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862995" y="135682"/>
              <a:ext cx="1291783" cy="42576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0ea9697fe_0_0"/>
          <p:cNvSpPr txBox="1">
            <a:spLocks noGrp="1"/>
          </p:cNvSpPr>
          <p:nvPr>
            <p:ph idx="1"/>
          </p:nvPr>
        </p:nvSpPr>
        <p:spPr>
          <a:xfrm>
            <a:off x="883680" y="1833466"/>
            <a:ext cx="10233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7" name="圖片 74">
            <a:extLst>
              <a:ext uri="{FF2B5EF4-FFF2-40B4-BE49-F238E27FC236}">
                <a16:creationId xmlns:a16="http://schemas.microsoft.com/office/drawing/2014/main" id="{8BE25B8E-9702-467E-B0A2-7528AFB4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14886" r="9952" b="9224"/>
          <a:stretch>
            <a:fillRect/>
          </a:stretch>
        </p:blipFill>
        <p:spPr bwMode="auto">
          <a:xfrm>
            <a:off x="6642418" y="3961"/>
            <a:ext cx="5456237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7">
            <a:extLst>
              <a:ext uri="{FF2B5EF4-FFF2-40B4-BE49-F238E27FC236}">
                <a16:creationId xmlns:a16="http://schemas.microsoft.com/office/drawing/2014/main" id="{2772872E-D07E-499B-BA2F-57457643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809" y="1457933"/>
            <a:ext cx="1043940" cy="1706880"/>
          </a:xfrm>
          <a:prstGeom prst="rect">
            <a:avLst/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2" name="Text Box 88">
            <a:extLst>
              <a:ext uri="{FF2B5EF4-FFF2-40B4-BE49-F238E27FC236}">
                <a16:creationId xmlns:a16="http://schemas.microsoft.com/office/drawing/2014/main" id="{AD97FC14-EBDD-4D6A-AAAB-26B52F10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193" y="1943430"/>
            <a:ext cx="6096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布幕升降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2">
            <a:extLst>
              <a:ext uri="{FF2B5EF4-FFF2-40B4-BE49-F238E27FC236}">
                <a16:creationId xmlns:a16="http://schemas.microsoft.com/office/drawing/2014/main" id="{497793CC-BE19-465A-BE56-0C35D684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313" y="1980677"/>
            <a:ext cx="906780" cy="1120140"/>
          </a:xfrm>
          <a:prstGeom prst="rect">
            <a:avLst/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3" name="Text Box 93">
            <a:extLst>
              <a:ext uri="{FF2B5EF4-FFF2-40B4-BE49-F238E27FC236}">
                <a16:creationId xmlns:a16="http://schemas.microsoft.com/office/drawing/2014/main" id="{57580A87-A6A4-4E40-9EB0-46E8EAAD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8791" y="2832886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投影機開關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4">
            <a:extLst>
              <a:ext uri="{FF2B5EF4-FFF2-40B4-BE49-F238E27FC236}">
                <a16:creationId xmlns:a16="http://schemas.microsoft.com/office/drawing/2014/main" id="{44A1E205-451D-4BE0-9A36-D1C431F3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698" y="981331"/>
            <a:ext cx="2697480" cy="579120"/>
          </a:xfrm>
          <a:prstGeom prst="rect">
            <a:avLst/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TW" altLang="en-US"/>
          </a:p>
        </p:txBody>
      </p:sp>
      <p:sp>
        <p:nvSpPr>
          <p:cNvPr id="5" name="Text Box 95">
            <a:extLst>
              <a:ext uri="{FF2B5EF4-FFF2-40B4-BE49-F238E27FC236}">
                <a16:creationId xmlns:a16="http://schemas.microsoft.com/office/drawing/2014/main" id="{9F6E6E25-6965-415B-AC6A-C9419F9D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80" y="290671"/>
            <a:ext cx="1562100" cy="5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訊號源切換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96">
            <a:extLst>
              <a:ext uri="{FF2B5EF4-FFF2-40B4-BE49-F238E27FC236}">
                <a16:creationId xmlns:a16="http://schemas.microsoft.com/office/drawing/2014/main" id="{0C4D90B8-4DB9-4888-A1EF-A8BA9BE40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494" y="1520729"/>
            <a:ext cx="11271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講桌內置電腦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7">
            <a:extLst>
              <a:ext uri="{FF2B5EF4-FFF2-40B4-BE49-F238E27FC236}">
                <a16:creationId xmlns:a16="http://schemas.microsoft.com/office/drawing/2014/main" id="{5D2A6B20-CC89-4162-95F8-8D5CE163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3584" y="1285495"/>
            <a:ext cx="10588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Apple TV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8">
            <a:extLst>
              <a:ext uri="{FF2B5EF4-FFF2-40B4-BE49-F238E27FC236}">
                <a16:creationId xmlns:a16="http://schemas.microsoft.com/office/drawing/2014/main" id="{B1907985-20D0-4F20-8204-9848754E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1291" y="1338705"/>
            <a:ext cx="12192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講桌外接</a:t>
            </a:r>
            <a:r>
              <a:rPr kumimoji="0" lang="en-US" altLang="zh-TW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HDMI</a:t>
            </a: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27">
            <a:extLst>
              <a:ext uri="{FF2B5EF4-FFF2-40B4-BE49-F238E27FC236}">
                <a16:creationId xmlns:a16="http://schemas.microsoft.com/office/drawing/2014/main" id="{64FDF465-995E-40A9-8CDC-5982DF1CF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900" y="305245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音量大小</a:t>
            </a: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0" name="圖片 107">
            <a:extLst>
              <a:ext uri="{FF2B5EF4-FFF2-40B4-BE49-F238E27FC236}">
                <a16:creationId xmlns:a16="http://schemas.microsoft.com/office/drawing/2014/main" id="{3906F1F1-6905-4C7A-8739-69972974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7770"/>
          <a:stretch>
            <a:fillRect/>
          </a:stretch>
        </p:blipFill>
        <p:spPr bwMode="auto">
          <a:xfrm>
            <a:off x="6438900" y="3577084"/>
            <a:ext cx="57531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12">
            <a:extLst>
              <a:ext uri="{FF2B5EF4-FFF2-40B4-BE49-F238E27FC236}">
                <a16:creationId xmlns:a16="http://schemas.microsoft.com/office/drawing/2014/main" id="{8E29B663-3F6F-4CF2-855C-86B9992C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4343846"/>
            <a:ext cx="38893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電源插座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13">
            <a:extLst>
              <a:ext uri="{FF2B5EF4-FFF2-40B4-BE49-F238E27FC236}">
                <a16:creationId xmlns:a16="http://schemas.microsoft.com/office/drawing/2014/main" id="{71CF1463-94BA-4F7C-9405-DCA00C904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7825" y="4343846"/>
            <a:ext cx="38893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電源插座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14">
            <a:extLst>
              <a:ext uri="{FF2B5EF4-FFF2-40B4-BE49-F238E27FC236}">
                <a16:creationId xmlns:a16="http://schemas.microsoft.com/office/drawing/2014/main" id="{0FA9A5BE-7D22-4C05-8917-CB6E89C1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221609"/>
            <a:ext cx="3889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6.3mm</a:t>
            </a:r>
            <a:r>
              <a:rPr kumimoji="0" lang="zh-TW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麥克風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17">
            <a:extLst>
              <a:ext uri="{FF2B5EF4-FFF2-40B4-BE49-F238E27FC236}">
                <a16:creationId xmlns:a16="http://schemas.microsoft.com/office/drawing/2014/main" id="{FD2D500C-714D-4FFD-9351-D95E87AF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4297809"/>
            <a:ext cx="3889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USB Type-C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18">
            <a:extLst>
              <a:ext uri="{FF2B5EF4-FFF2-40B4-BE49-F238E27FC236}">
                <a16:creationId xmlns:a16="http://schemas.microsoft.com/office/drawing/2014/main" id="{93042C2C-EC6A-48AD-9CE3-11DB3FEA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463" y="4474021"/>
            <a:ext cx="3889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r>
              <a:rPr kumimoji="0" lang="zh-TW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插座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7ADF9A03-5B59-48FE-A17B-C69A90BB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238" y="4580384"/>
            <a:ext cx="3889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網路線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22">
            <a:extLst>
              <a:ext uri="{FF2B5EF4-FFF2-40B4-BE49-F238E27FC236}">
                <a16:creationId xmlns:a16="http://schemas.microsoft.com/office/drawing/2014/main" id="{2F7D102B-5C4B-4D0C-9B8E-BE48F65CD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563" y="4061271"/>
            <a:ext cx="388937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3.5mm</a:t>
            </a:r>
            <a:r>
              <a:rPr kumimoji="0" lang="zh-TW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音源輸入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23">
            <a:extLst>
              <a:ext uri="{FF2B5EF4-FFF2-40B4-BE49-F238E27FC236}">
                <a16:creationId xmlns:a16="http://schemas.microsoft.com/office/drawing/2014/main" id="{4E7828BA-2018-4660-A2EA-1FB3C7F0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093021"/>
            <a:ext cx="3889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HDMI</a:t>
            </a:r>
            <a:r>
              <a:rPr kumimoji="0" lang="zh-TW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視訊輸入</a:t>
            </a: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47">
            <a:extLst>
              <a:ext uri="{FF2B5EF4-FFF2-40B4-BE49-F238E27FC236}">
                <a16:creationId xmlns:a16="http://schemas.microsoft.com/office/drawing/2014/main" id="{757F4FAA-3CFB-434E-AF34-4711FEA6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" y="70881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4DFCF8C3-8FC9-4052-97C5-CB9608587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32" y="0"/>
            <a:ext cx="5143500" cy="6858000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6A3BF7F1-72D0-4554-89EE-203A8C50FF72}"/>
              </a:ext>
            </a:extLst>
          </p:cNvPr>
          <p:cNvSpPr txBox="1"/>
          <p:nvPr/>
        </p:nvSpPr>
        <p:spPr>
          <a:xfrm>
            <a:off x="4095832" y="673554"/>
            <a:ext cx="11802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電腦螢幕</a:t>
            </a: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8D1703CE-0385-4B97-9E87-DD253E927B25}"/>
              </a:ext>
            </a:extLst>
          </p:cNvPr>
          <p:cNvCxnSpPr/>
          <p:nvPr/>
        </p:nvCxnSpPr>
        <p:spPr>
          <a:xfrm flipH="1">
            <a:off x="3667328" y="851122"/>
            <a:ext cx="398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10501C2B-2183-4D19-A6BE-19A53CCE7FFF}"/>
              </a:ext>
            </a:extLst>
          </p:cNvPr>
          <p:cNvSpPr txBox="1"/>
          <p:nvPr/>
        </p:nvSpPr>
        <p:spPr>
          <a:xfrm>
            <a:off x="4217028" y="2239709"/>
            <a:ext cx="73134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滑鼠</a:t>
            </a:r>
          </a:p>
        </p:txBody>
      </p: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8FA318D4-CC48-4406-914B-009502693ED7}"/>
              </a:ext>
            </a:extLst>
          </p:cNvPr>
          <p:cNvCxnSpPr/>
          <p:nvPr/>
        </p:nvCxnSpPr>
        <p:spPr>
          <a:xfrm flipH="1">
            <a:off x="3788525" y="2417276"/>
            <a:ext cx="398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1290409F-20E3-4DE2-829B-C8E25144B8A1}"/>
              </a:ext>
            </a:extLst>
          </p:cNvPr>
          <p:cNvSpPr txBox="1"/>
          <p:nvPr/>
        </p:nvSpPr>
        <p:spPr>
          <a:xfrm>
            <a:off x="4324919" y="3352261"/>
            <a:ext cx="73134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鍵盤</a:t>
            </a:r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7B9960D9-86D1-41A1-BEDC-7334A3F9973C}"/>
              </a:ext>
            </a:extLst>
          </p:cNvPr>
          <p:cNvCxnSpPr/>
          <p:nvPr/>
        </p:nvCxnSpPr>
        <p:spPr>
          <a:xfrm flipH="1">
            <a:off x="3896415" y="3529828"/>
            <a:ext cx="398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B2468929-0CB6-4A62-9EE3-5068E90CC23A}"/>
              </a:ext>
            </a:extLst>
          </p:cNvPr>
          <p:cNvSpPr txBox="1"/>
          <p:nvPr/>
        </p:nvSpPr>
        <p:spPr>
          <a:xfrm>
            <a:off x="3926085" y="5063933"/>
            <a:ext cx="11301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電腦主機</a:t>
            </a:r>
          </a:p>
        </p:txBody>
      </p: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59697CFE-9247-40D7-96A4-C1147B3DBB2A}"/>
              </a:ext>
            </a:extLst>
          </p:cNvPr>
          <p:cNvCxnSpPr/>
          <p:nvPr/>
        </p:nvCxnSpPr>
        <p:spPr>
          <a:xfrm flipH="1">
            <a:off x="3497581" y="5241501"/>
            <a:ext cx="39883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;p8">
            <a:extLst>
              <a:ext uri="{FF2B5EF4-FFF2-40B4-BE49-F238E27FC236}">
                <a16:creationId xmlns:a16="http://schemas.microsoft.com/office/drawing/2014/main" id="{4242A3E6-6FF1-44FF-A118-6C232B744EAE}"/>
              </a:ext>
            </a:extLst>
          </p:cNvPr>
          <p:cNvSpPr txBox="1">
            <a:spLocks/>
          </p:cNvSpPr>
          <p:nvPr/>
        </p:nvSpPr>
        <p:spPr>
          <a:xfrm>
            <a:off x="2427245" y="4730096"/>
            <a:ext cx="7337510" cy="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ts val="4800"/>
              <a:buFont typeface="Arial" panose="020B0604020202020204" pitchFamily="34" charset="0"/>
              <a:buNone/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設備股長 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教學設備正常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46703F-7B6C-49EE-9294-800F385C0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36" y="378293"/>
            <a:ext cx="4393523" cy="44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4-1設備股長幹部訓練.pptx" id="{1AC17148-A9A5-4E02-B5D1-A7AC3AF8992F}" vid="{E755D54A-CB69-4F6E-B0F0-B88B181292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477</Words>
  <Application>Microsoft Office PowerPoint</Application>
  <PresentationFormat>寬螢幕</PresentationFormat>
  <Paragraphs>50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Segoe Print</vt:lpstr>
      <vt:lpstr>Arial</vt:lpstr>
      <vt:lpstr>微軟正黑體</vt:lpstr>
      <vt:lpstr>Times New Roman</vt:lpstr>
      <vt:lpstr>微軟正黑體</vt:lpstr>
      <vt:lpstr>標楷體</vt:lpstr>
      <vt:lpstr>Corbel</vt:lpstr>
      <vt:lpstr>大自然插畫 16X9</vt:lpstr>
      <vt:lpstr>PowerPoint 簡報</vt:lpstr>
      <vt:lpstr>設備股長職責</vt:lpstr>
      <vt:lpstr>設備股長職責</vt:lpstr>
      <vt:lpstr>教室電腦主機簡易檢修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設備股長幹部訓練</dc:title>
  <dc:creator>ryan</dc:creator>
  <cp:lastModifiedBy>Administrator</cp:lastModifiedBy>
  <cp:revision>13</cp:revision>
  <cp:lastPrinted>2023-08-11T03:15:36Z</cp:lastPrinted>
  <dcterms:created xsi:type="dcterms:W3CDTF">2021-08-03T13:29:29Z</dcterms:created>
  <dcterms:modified xsi:type="dcterms:W3CDTF">2025-11-10T08:54:00Z</dcterms:modified>
</cp:coreProperties>
</file>