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2" r:id="rId6"/>
    <p:sldId id="261" r:id="rId7"/>
    <p:sldId id="264" r:id="rId8"/>
  </p:sldIdLst>
  <p:sldSz cx="12192000" cy="6858000"/>
  <p:notesSz cx="6858000" cy="9144000"/>
  <p:embeddedFontLst>
    <p:embeddedFont>
      <p:font typeface="Microsoft JhengHei" panose="020B0604030504040204" pitchFamily="34" charset="-120"/>
      <p:regular r:id="rId10"/>
      <p:bold r:id="rId11"/>
    </p:embeddedFont>
    <p:embeddedFont>
      <p:font typeface="Corbel" panose="020B0503020204020204" pitchFamily="34" charset="0"/>
      <p:regular r:id="rId12"/>
      <p:bold r:id="rId13"/>
      <p:italic r:id="rId14"/>
      <p:boldItalic r:id="rId15"/>
    </p:embeddedFont>
    <p:embeddedFont>
      <p:font typeface="標楷體" panose="03000509000000000000" pitchFamily="65" charset="-120"/>
      <p:regular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iHOj1E8WyRh9tft8AWrpzATEfF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53" autoAdjust="0"/>
  </p:normalViewPr>
  <p:slideViewPr>
    <p:cSldViewPr snapToGrid="0">
      <p:cViewPr varScale="1">
        <p:scale>
          <a:sx n="89" d="100"/>
          <a:sy n="89" d="100"/>
        </p:scale>
        <p:origin x="935" y="6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50ea9697f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50ea9697f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15" name="Google Shape;15;p10"/>
          <p:cNvSpPr txBox="1"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200" b="0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6" name="Google Shape;16;p10"/>
          <p:cNvSpPr txBox="1"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E2E2"/>
              </a:buClr>
              <a:buSzPts val="9600"/>
              <a:buFont typeface="Corbel"/>
              <a:buNone/>
              <a:defRPr sz="9600" b="0">
                <a:solidFill>
                  <a:srgbClr val="E2E2E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17" name="Google Shape;17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997451" y="658367"/>
            <a:ext cx="4197097" cy="41970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全景圖片 (含輔助字幕)">
  <p:cSld name="全景圖片 (含輔助字幕)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>
            <a:spLocks noGrp="1"/>
          </p:cNvSpPr>
          <p:nvPr>
            <p:ph type="pic" idx="2"/>
          </p:nvPr>
        </p:nvSpPr>
        <p:spPr>
          <a:xfrm>
            <a:off x="839788" y="987425"/>
            <a:ext cx="10515600" cy="337973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19"/>
          <p:cNvSpPr txBox="1">
            <a:spLocks noGrp="1"/>
          </p:cNvSpPr>
          <p:nvPr>
            <p:ph type="body" idx="1"/>
          </p:nvPr>
        </p:nvSpPr>
        <p:spPr>
          <a:xfrm>
            <a:off x="839788" y="5186516"/>
            <a:ext cx="10514012" cy="682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與輔助字幕">
  <p:cSld name="標題與輔助字幕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body" idx="1"/>
          </p:nvPr>
        </p:nvSpPr>
        <p:spPr>
          <a:xfrm>
            <a:off x="839788" y="4489399"/>
            <a:ext cx="10514012" cy="1501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引述 (含輔助字幕)">
  <p:cSld name="引述 (含輔助字幕)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1"/>
          <p:cNvSpPr txBox="1"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4400"/>
              <a:buFont typeface="Corbel"/>
              <a:buNone/>
              <a:defRPr sz="4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body" idx="1"/>
          </p:nvPr>
        </p:nvSpPr>
        <p:spPr>
          <a:xfrm>
            <a:off x="1720644" y="3365557"/>
            <a:ext cx="8752299" cy="5489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6" name="Google Shape;86;p21"/>
          <p:cNvSpPr txBox="1">
            <a:spLocks noGrp="1"/>
          </p:cNvSpPr>
          <p:nvPr>
            <p:ph type="body" idx="2"/>
          </p:nvPr>
        </p:nvSpPr>
        <p:spPr>
          <a:xfrm>
            <a:off x="838200" y="4501729"/>
            <a:ext cx="10512424" cy="148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7" name="Google Shape;8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  <p:sp>
        <p:nvSpPr>
          <p:cNvPr id="90" name="Google Shape;90;p21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orbel"/>
              <a:buNone/>
            </a:pPr>
            <a:r>
              <a:rPr lang="zh-TW" sz="8000" b="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“</a:t>
            </a:r>
            <a:endParaRPr/>
          </a:p>
        </p:txBody>
      </p:sp>
      <p:sp>
        <p:nvSpPr>
          <p:cNvPr id="91" name="Google Shape;91;p21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Corbel"/>
              <a:buNone/>
            </a:pPr>
            <a:r>
              <a:rPr lang="zh-TW" sz="8000" b="0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名片">
  <p:cSld name="名片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2"/>
          <p:cNvSpPr txBox="1">
            <a:spLocks noGrp="1"/>
          </p:cNvSpPr>
          <p:nvPr>
            <p:ph type="body" idx="1"/>
          </p:nvPr>
        </p:nvSpPr>
        <p:spPr>
          <a:xfrm>
            <a:off x="839788" y="4850581"/>
            <a:ext cx="10514012" cy="11406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95" name="Google Shape;9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欄">
  <p:cSld name="3 欄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body" idx="2"/>
          </p:nvPr>
        </p:nvSpPr>
        <p:spPr>
          <a:xfrm>
            <a:off x="1356798" y="2571750"/>
            <a:ext cx="2927350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2" name="Google Shape;102;p23"/>
          <p:cNvSpPr txBox="1">
            <a:spLocks noGrp="1"/>
          </p:cNvSpPr>
          <p:nvPr>
            <p:ph type="body" idx="3"/>
          </p:nvPr>
        </p:nvSpPr>
        <p:spPr>
          <a:xfrm>
            <a:off x="4587994" y="1885950"/>
            <a:ext cx="2936241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3" name="Google Shape;103;p23"/>
          <p:cNvSpPr txBox="1">
            <a:spLocks noGrp="1"/>
          </p:cNvSpPr>
          <p:nvPr>
            <p:ph type="body" idx="4"/>
          </p:nvPr>
        </p:nvSpPr>
        <p:spPr>
          <a:xfrm>
            <a:off x="4577441" y="2571750"/>
            <a:ext cx="2946794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4" name="Google Shape;104;p23"/>
          <p:cNvSpPr txBox="1">
            <a:spLocks noGrp="1"/>
          </p:cNvSpPr>
          <p:nvPr>
            <p:ph type="body" idx="5"/>
          </p:nvPr>
        </p:nvSpPr>
        <p:spPr>
          <a:xfrm>
            <a:off x="7829035" y="1885950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5" name="Google Shape;105;p23"/>
          <p:cNvSpPr txBox="1">
            <a:spLocks noGrp="1"/>
          </p:cNvSpPr>
          <p:nvPr>
            <p:ph type="body" idx="6"/>
          </p:nvPr>
        </p:nvSpPr>
        <p:spPr>
          <a:xfrm>
            <a:off x="7829035" y="2571750"/>
            <a:ext cx="2932113" cy="3589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06" name="Google Shape;10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圖片欄">
  <p:cSld name="3 圖片欄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24"/>
          <p:cNvSpPr txBox="1"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sz="2400" b="0">
                <a:solidFill>
                  <a:srgbClr val="EDEDE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2" name="Google Shape;112;p24"/>
          <p:cNvSpPr>
            <a:spLocks noGrp="1"/>
          </p:cNvSpPr>
          <p:nvPr>
            <p:ph type="pic" idx="2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13" name="Google Shape;113;p24"/>
          <p:cNvSpPr txBox="1">
            <a:spLocks noGrp="1"/>
          </p:cNvSpPr>
          <p:nvPr>
            <p:ph type="body" idx="3"/>
          </p:nvPr>
        </p:nvSpPr>
        <p:spPr>
          <a:xfrm>
            <a:off x="1332085" y="4873765"/>
            <a:ext cx="2940050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4" name="Google Shape;114;p24"/>
          <p:cNvSpPr txBox="1">
            <a:spLocks noGrp="1"/>
          </p:cNvSpPr>
          <p:nvPr>
            <p:ph type="body" idx="4"/>
          </p:nvPr>
        </p:nvSpPr>
        <p:spPr>
          <a:xfrm>
            <a:off x="4568997" y="4297503"/>
            <a:ext cx="2930525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sz="2400" b="0">
                <a:solidFill>
                  <a:srgbClr val="EDEDE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5" name="Google Shape;115;p24"/>
          <p:cNvSpPr>
            <a:spLocks noGrp="1"/>
          </p:cNvSpPr>
          <p:nvPr>
            <p:ph type="pic" idx="5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16" name="Google Shape;116;p24"/>
          <p:cNvSpPr txBox="1">
            <a:spLocks noGrp="1"/>
          </p:cNvSpPr>
          <p:nvPr>
            <p:ph type="body" idx="6"/>
          </p:nvPr>
        </p:nvSpPr>
        <p:spPr>
          <a:xfrm>
            <a:off x="4567644" y="4873764"/>
            <a:ext cx="2934406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17" name="Google Shape;117;p24"/>
          <p:cNvSpPr txBox="1">
            <a:spLocks noGrp="1"/>
          </p:cNvSpPr>
          <p:nvPr>
            <p:ph type="body" idx="7"/>
          </p:nvPr>
        </p:nvSpPr>
        <p:spPr>
          <a:xfrm>
            <a:off x="7804322" y="4297503"/>
            <a:ext cx="293211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400"/>
              <a:buNone/>
              <a:defRPr sz="2400" b="0">
                <a:solidFill>
                  <a:srgbClr val="EDEDED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8" name="Google Shape;118;p24"/>
          <p:cNvSpPr>
            <a:spLocks noGrp="1"/>
          </p:cNvSpPr>
          <p:nvPr>
            <p:ph type="pic" idx="8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noFill/>
          <a:ln>
            <a:noFill/>
          </a:ln>
          <a:effectLst>
            <a:outerShdw blurRad="50800" dist="50800" dir="5400000" algn="tl" rotWithShape="0">
              <a:srgbClr val="000000">
                <a:alpha val="42745"/>
              </a:srgbClr>
            </a:outerShdw>
          </a:effectLst>
        </p:spPr>
      </p:sp>
      <p:sp>
        <p:nvSpPr>
          <p:cNvPr id="119" name="Google Shape;119;p24"/>
          <p:cNvSpPr txBox="1">
            <a:spLocks noGrp="1"/>
          </p:cNvSpPr>
          <p:nvPr>
            <p:ph type="body" idx="9"/>
          </p:nvPr>
        </p:nvSpPr>
        <p:spPr>
          <a:xfrm>
            <a:off x="7804197" y="4873762"/>
            <a:ext cx="2935997" cy="659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直排文字" type="vertTx">
  <p:cSld name="VERTICAL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body" idx="1"/>
          </p:nvPr>
        </p:nvSpPr>
        <p:spPr>
          <a:xfrm rot="5400000">
            <a:off x="4061231" y="-1115606"/>
            <a:ext cx="4351338" cy="1023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直排標題及文字" type="vertTitleAndTx">
  <p:cSld name="VERTICAL_TITLE_AND_VERTICAL_TEXT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內容" type="obj">
  <p:cSld name="OBJEC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86861" y="137596"/>
            <a:ext cx="1508642" cy="1508642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1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章節標題" type="secHead">
  <p:cSld name="SECTION_HEADER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2E2E2"/>
              </a:buClr>
              <a:buSzPts val="9600"/>
              <a:buFont typeface="Corbel"/>
              <a:buNone/>
              <a:defRPr sz="9600" b="0">
                <a:solidFill>
                  <a:srgbClr val="E2E2E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200"/>
              <a:buNone/>
              <a:defRPr sz="3200" b="0">
                <a:solidFill>
                  <a:schemeClr val="lt2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8" name="Google Shape;2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個內容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502521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3"/>
          <p:cNvSpPr txBox="1">
            <a:spLocks noGrp="1"/>
          </p:cNvSpPr>
          <p:nvPr>
            <p:ph type="body" idx="2"/>
          </p:nvPr>
        </p:nvSpPr>
        <p:spPr>
          <a:xfrm>
            <a:off x="6319840" y="1825625"/>
            <a:ext cx="503396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4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14"/>
          <p:cNvSpPr txBox="1"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4"/>
          <p:cNvSpPr txBox="1">
            <a:spLocks noGrp="1"/>
          </p:cNvSpPr>
          <p:nvPr>
            <p:ph type="body" idx="2"/>
          </p:nvPr>
        </p:nvSpPr>
        <p:spPr>
          <a:xfrm>
            <a:off x="1120000" y="2505075"/>
            <a:ext cx="50252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4"/>
          <p:cNvSpPr txBox="1">
            <a:spLocks noGrp="1"/>
          </p:cNvSpPr>
          <p:nvPr>
            <p:ph type="body" idx="3"/>
          </p:nvPr>
        </p:nvSpPr>
        <p:spPr>
          <a:xfrm>
            <a:off x="6319840" y="1681163"/>
            <a:ext cx="503554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2400"/>
              <a:buNone/>
              <a:defRPr sz="2400" b="0">
                <a:solidFill>
                  <a:schemeClr val="lt2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14"/>
          <p:cNvSpPr txBox="1">
            <a:spLocks noGrp="1"/>
          </p:cNvSpPr>
          <p:nvPr>
            <p:ph type="body" idx="4"/>
          </p:nvPr>
        </p:nvSpPr>
        <p:spPr>
          <a:xfrm>
            <a:off x="6319840" y="2505075"/>
            <a:ext cx="503554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內容" type="objTx">
  <p:cSld name="OBJECT_WITH_CAPTION_TEX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7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7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9" name="Google Shape;59;p17"/>
          <p:cNvSpPr txBox="1">
            <a:spLocks noGrp="1"/>
          </p:cNvSpPr>
          <p:nvPr>
            <p:ph type="body" idx="2"/>
          </p:nvPr>
        </p:nvSpPr>
        <p:spPr>
          <a:xfrm>
            <a:off x="1120000" y="2057400"/>
            <a:ext cx="365202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輔助字幕的圖片" type="picTx">
  <p:cSld name="PICTURE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3200"/>
              <a:buFont typeface="Corbe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8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6" name="Google Shape;66;p18"/>
          <p:cNvSpPr txBox="1">
            <a:spLocks noGrp="1"/>
          </p:cNvSpPr>
          <p:nvPr>
            <p:ph type="body" idx="1"/>
          </p:nvPr>
        </p:nvSpPr>
        <p:spPr>
          <a:xfrm>
            <a:off x="1120000" y="2057400"/>
            <a:ext cx="3652025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9">
            <a:alphaModFix/>
          </a:blip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DED"/>
              </a:buClr>
              <a:buSzPts val="5400"/>
              <a:buFont typeface="Corbel"/>
              <a:buNone/>
              <a:defRPr sz="5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9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EDEDED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8" name="Google Shape;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EDEDED"/>
                </a:solidFill>
                <a:latin typeface="Corbel"/>
                <a:ea typeface="Corbel"/>
                <a:cs typeface="Corbel"/>
                <a:sym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"/>
          <p:cNvSpPr txBox="1">
            <a:spLocks noGrp="1"/>
          </p:cNvSpPr>
          <p:nvPr>
            <p:ph type="ctrTitle"/>
          </p:nvPr>
        </p:nvSpPr>
        <p:spPr>
          <a:xfrm>
            <a:off x="1353670" y="5152284"/>
            <a:ext cx="9144000" cy="1275152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srgbClr val="000000">
                <a:alpha val="84705"/>
              </a:srgbClr>
            </a:outerShdw>
          </a:effectLst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7200"/>
              <a:buFont typeface="Microsoft JhengHei"/>
              <a:buNone/>
            </a:pPr>
            <a:r>
              <a:rPr lang="zh-TW" sz="7200" b="1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設備股長幹部訓練</a:t>
            </a:r>
            <a:endParaRPr sz="7200" b="1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"/>
          <p:cNvSpPr txBox="1">
            <a:spLocks noGrp="1"/>
          </p:cNvSpPr>
          <p:nvPr>
            <p:ph type="title"/>
          </p:nvPr>
        </p:nvSpPr>
        <p:spPr>
          <a:xfrm>
            <a:off x="1120000" y="616137"/>
            <a:ext cx="42154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Microsoft JhengHei"/>
              <a:buNone/>
            </a:pPr>
            <a:r>
              <a:rPr lang="zh-TW" sz="4800" b="1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設備股長職責</a:t>
            </a:r>
            <a:endParaRPr/>
          </a:p>
        </p:txBody>
      </p:sp>
      <p:sp>
        <p:nvSpPr>
          <p:cNvPr id="145" name="Google Shape;145;p2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負責維護及管理教室之教學設備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，並督導同學妥善保管愛護使用。操作設備時應遵守使用說明，請不要讓同學任意操作電腦、安裝非法軟體、破壞線路、拆拔零件(滑鼠鍵盤)、移動電腦、架設基地台等。</a:t>
            </a:r>
            <a:endParaRPr dirty="0"/>
          </a:p>
          <a:p>
            <a:pPr marL="514350" lvl="0" indent="-514350">
              <a:buClr>
                <a:srgbClr val="FFFF00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學會操作投影機及</a:t>
            </a:r>
            <a:r>
              <a:rPr lang="zh-TW" alt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數位講桌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(</a:t>
            </a:r>
            <a:r>
              <a:rPr lang="zh-TW" alt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電腦主機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，並協助老師上課使用。</a:t>
            </a:r>
            <a:endParaRPr dirty="0"/>
          </a:p>
          <a:p>
            <a:pPr marL="514350" lvl="0" indent="-514350">
              <a:buClr>
                <a:srgbClr val="F2F2F2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每天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晨間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打掃時清理</a:t>
            </a:r>
            <a:r>
              <a:rPr lang="zh-TW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數位講桌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(</a:t>
            </a:r>
            <a:r>
              <a:rPr lang="zh-TW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電腦主機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)，勿堆放任何物品。</a:t>
            </a:r>
            <a:endParaRPr dirty="0"/>
          </a:p>
          <a:p>
            <a:pPr marL="514350" lvl="0" indent="-514350">
              <a:buClr>
                <a:srgbClr val="F2F2F2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每天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放學前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關閉投影機、</a:t>
            </a:r>
            <a:r>
              <a:rPr lang="zh-TW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數位講桌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(</a:t>
            </a:r>
            <a:r>
              <a:rPr lang="zh-TW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電腦主機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)電源，收起布幕，鍵盤滑鼠歸位</a:t>
            </a:r>
            <a:r>
              <a:rPr lang="zh-TW" altLang="en-US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實習實驗課應叮嚀同學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操作要注意安全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，有安全問題立刻報告任課老師或導師處理。</a:t>
            </a:r>
            <a:endParaRPr b="1" dirty="0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DED"/>
              </a:buClr>
              <a:buSzPts val="2800"/>
              <a:buNone/>
            </a:pP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"/>
          <p:cNvSpPr txBox="1">
            <a:spLocks noGrp="1"/>
          </p:cNvSpPr>
          <p:nvPr>
            <p:ph type="title"/>
          </p:nvPr>
        </p:nvSpPr>
        <p:spPr>
          <a:xfrm>
            <a:off x="1120000" y="616137"/>
            <a:ext cx="421548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Microsoft JhengHei"/>
              <a:buNone/>
            </a:pPr>
            <a:r>
              <a:rPr lang="zh-TW" sz="4800" b="1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設備股長職責</a:t>
            </a:r>
            <a:endParaRPr/>
          </a:p>
        </p:txBody>
      </p:sp>
      <p:sp>
        <p:nvSpPr>
          <p:cNvPr id="151" name="Google Shape;151;p3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Corbel"/>
              <a:buAutoNum type="arabicPeriod" startAt="6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教室內電腦、投影機等為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教學設備，僅限教師教學、學生報告及課堂活動使用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，不得進行與課程無關之操作。請協助提醒同學勿於非上課時間使用。</a:t>
            </a:r>
            <a:endParaRPr b="1" dirty="0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Corbel"/>
              <a:buAutoNum type="arabicPeriod" startAt="6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嚴禁故意損壞各項設備或竊取各項設備零件。線路不可以隨意拉扯，以免造成設備的損壞。所有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人為因素所造成之損壞，須由該班負起賠償責任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dirty="0"/>
          </a:p>
          <a:p>
            <a:pPr marL="514350" lvl="0" indent="-514350">
              <a:buClr>
                <a:srgbClr val="F2F2F2"/>
              </a:buClr>
              <a:buSzPts val="2800"/>
              <a:buFont typeface="Corbel"/>
              <a:buAutoNum type="arabicPeriod" startAt="6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各項設備(</a:t>
            </a:r>
            <a:r>
              <a:rPr lang="zh-TW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數位講桌</a:t>
            </a:r>
            <a:r>
              <a:rPr lang="zh-TW" altLang="en-US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電腦、投影機、布幕)應依規定正常使用，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用完務必關閉電源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，如有操作上疑問或設備故障等問題，設備股長請導師協助線上報修。</a:t>
            </a:r>
            <a:endParaRPr b="1" dirty="0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4"/>
          <p:cNvSpPr txBox="1">
            <a:spLocks noGrp="1"/>
          </p:cNvSpPr>
          <p:nvPr>
            <p:ph type="title"/>
          </p:nvPr>
        </p:nvSpPr>
        <p:spPr>
          <a:xfrm>
            <a:off x="1119999" y="616137"/>
            <a:ext cx="6869903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800"/>
              <a:buFont typeface="Microsoft JhengHei"/>
              <a:buNone/>
            </a:pPr>
            <a:r>
              <a:rPr lang="zh-TW" sz="4800" b="1" dirty="0">
                <a:solidFill>
                  <a:srgbClr val="FFC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教室電腦主機簡易檢修</a:t>
            </a:r>
            <a:endParaRPr sz="4800" b="1" dirty="0">
              <a:solidFill>
                <a:srgbClr val="FFC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7" name="Google Shape;157;p4"/>
          <p:cNvSpPr txBox="1"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無影像或顏色異常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：檢查</a:t>
            </a:r>
            <a:r>
              <a:rPr lang="en-US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HDMI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線有無鬆脫、輕微搖晃</a:t>
            </a:r>
            <a:r>
              <a:rPr lang="en-US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HDMI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線確認顏色是否恢復正常，如情況嚴重請導師協助線上報修。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滑鼠沒反應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：點擊滑鼠右鍵如果有顯示選單，在滑鼠下方墊張白紙或滑鼠墊測試是否正常，若仍沒有反應請導師協助線上報修。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Corbel"/>
              <a:buAutoNum type="arabicPeriod"/>
            </a:pP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其他狀況</a:t>
            </a:r>
            <a:r>
              <a:rPr lang="zh-TW" b="1" dirty="0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請導師協助線上報修</a:t>
            </a:r>
            <a:r>
              <a:rPr 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lang="en-US" altLang="zh-TW" b="1" dirty="0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F2F2F2"/>
              </a:buClr>
              <a:buSzPts val="2800"/>
              <a:buFont typeface="Corbel"/>
              <a:buAutoNum type="arabicPeriod"/>
            </a:pPr>
            <a:r>
              <a:rPr lang="zh-TW" altLang="en-US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報修網址：學校首頁</a:t>
            </a:r>
            <a:r>
              <a:rPr lang="en-US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\</a:t>
            </a:r>
            <a:r>
              <a:rPr lang="zh-TW" altLang="en-US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設備維修通報平台</a:t>
            </a:r>
            <a:r>
              <a:rPr lang="en-US" altLang="zh-TW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\</a:t>
            </a:r>
            <a:r>
              <a:rPr lang="zh-TW" altLang="en-US" b="1" dirty="0">
                <a:solidFill>
                  <a:srgbClr val="F2F2F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填寫設備異常報修單</a:t>
            </a:r>
            <a:endParaRPr b="1" dirty="0">
              <a:solidFill>
                <a:srgbClr val="F2F2F2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6"/>
          <p:cNvGrpSpPr/>
          <p:nvPr/>
        </p:nvGrpSpPr>
        <p:grpSpPr>
          <a:xfrm>
            <a:off x="5690926" y="149518"/>
            <a:ext cx="6253424" cy="5606929"/>
            <a:chOff x="5737885" y="134900"/>
            <a:chExt cx="6253424" cy="5606929"/>
          </a:xfrm>
        </p:grpSpPr>
        <p:grpSp>
          <p:nvGrpSpPr>
            <p:cNvPr id="175" name="Google Shape;175;p6"/>
            <p:cNvGrpSpPr/>
            <p:nvPr/>
          </p:nvGrpSpPr>
          <p:grpSpPr>
            <a:xfrm>
              <a:off x="5737885" y="134900"/>
              <a:ext cx="6253424" cy="5606929"/>
              <a:chOff x="5737885" y="114580"/>
              <a:chExt cx="6253424" cy="5606929"/>
            </a:xfrm>
          </p:grpSpPr>
          <p:pic>
            <p:nvPicPr>
              <p:cNvPr id="176" name="Google Shape;176;p6"/>
              <p:cNvPicPr preferRelativeResize="0"/>
              <p:nvPr/>
            </p:nvPicPr>
            <p:blipFill rotWithShape="1">
              <a:blip r:embed="rId3">
                <a:alphaModFix/>
              </a:blip>
              <a:srcRect l="10001" t="8821" r="6211" b="37145"/>
              <a:stretch/>
            </p:blipFill>
            <p:spPr>
              <a:xfrm>
                <a:off x="5737885" y="114580"/>
                <a:ext cx="6253424" cy="560692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77" name="Google Shape;177;p6"/>
              <p:cNvSpPr/>
              <p:nvPr/>
            </p:nvSpPr>
            <p:spPr>
              <a:xfrm>
                <a:off x="9860222" y="5219701"/>
                <a:ext cx="1663700" cy="464820"/>
              </a:xfrm>
              <a:prstGeom prst="rect">
                <a:avLst/>
              </a:prstGeom>
              <a:solidFill>
                <a:srgbClr val="FFFFFF"/>
              </a:solidFill>
              <a:ln w="9525" cap="flat" cmpd="sng">
                <a:solidFill>
                  <a:srgbClr val="FFFFFF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endParaRPr>
              </a:p>
            </p:txBody>
          </p:sp>
          <p:sp>
            <p:nvSpPr>
              <p:cNvPr id="178" name="Google Shape;178;p6"/>
              <p:cNvSpPr/>
              <p:nvPr/>
            </p:nvSpPr>
            <p:spPr>
              <a:xfrm>
                <a:off x="6845300" y="765016"/>
                <a:ext cx="1581092" cy="501968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endParaRPr>
              </a:p>
            </p:txBody>
          </p:sp>
          <p:sp>
            <p:nvSpPr>
              <p:cNvPr id="179" name="Google Shape;179;p6"/>
              <p:cNvSpPr/>
              <p:nvPr/>
            </p:nvSpPr>
            <p:spPr>
              <a:xfrm>
                <a:off x="8527960" y="870267"/>
                <a:ext cx="121670" cy="158433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endParaRPr>
              </a:p>
            </p:txBody>
          </p:sp>
          <p:sp>
            <p:nvSpPr>
              <p:cNvPr id="180" name="Google Shape;180;p6"/>
              <p:cNvSpPr/>
              <p:nvPr/>
            </p:nvSpPr>
            <p:spPr>
              <a:xfrm>
                <a:off x="9984576" y="862171"/>
                <a:ext cx="121670" cy="166529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endParaRPr>
              </a:p>
            </p:txBody>
          </p:sp>
          <p:sp>
            <p:nvSpPr>
              <p:cNvPr id="181" name="Google Shape;181;p6"/>
              <p:cNvSpPr/>
              <p:nvPr/>
            </p:nvSpPr>
            <p:spPr>
              <a:xfrm>
                <a:off x="6510196" y="5391944"/>
                <a:ext cx="121670" cy="158433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endParaRPr>
              </a:p>
            </p:txBody>
          </p:sp>
          <p:sp>
            <p:nvSpPr>
              <p:cNvPr id="182" name="Google Shape;182;p6"/>
              <p:cNvSpPr/>
              <p:nvPr/>
            </p:nvSpPr>
            <p:spPr>
              <a:xfrm>
                <a:off x="8508495" y="5398294"/>
                <a:ext cx="121670" cy="152083"/>
              </a:xfrm>
              <a:prstGeom prst="rect">
                <a:avLst/>
              </a:pr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45700" rIns="91425" bIns="4570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orbel"/>
                  <a:ea typeface="Corbel"/>
                  <a:cs typeface="Corbel"/>
                  <a:sym typeface="Corbel"/>
                </a:endParaRPr>
              </a:p>
            </p:txBody>
          </p:sp>
          <p:sp>
            <p:nvSpPr>
              <p:cNvPr id="183" name="Google Shape;183;p6"/>
              <p:cNvSpPr txBox="1"/>
              <p:nvPr/>
            </p:nvSpPr>
            <p:spPr>
              <a:xfrm>
                <a:off x="8449851" y="779819"/>
                <a:ext cx="28405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6"/>
              <p:cNvSpPr txBox="1"/>
              <p:nvPr/>
            </p:nvSpPr>
            <p:spPr>
              <a:xfrm>
                <a:off x="9900117" y="786169"/>
                <a:ext cx="28405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6"/>
              <p:cNvSpPr txBox="1"/>
              <p:nvPr/>
            </p:nvSpPr>
            <p:spPr>
              <a:xfrm>
                <a:off x="6429005" y="5317271"/>
                <a:ext cx="28405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6"/>
              <p:cNvSpPr txBox="1"/>
              <p:nvPr/>
            </p:nvSpPr>
            <p:spPr>
              <a:xfrm>
                <a:off x="8426392" y="5317271"/>
                <a:ext cx="284052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sz="14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 sz="14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187" name="Google Shape;187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320491" y="3813011"/>
              <a:ext cx="785132" cy="3935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8" name="Google Shape;188;p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7362406" y="3813011"/>
              <a:ext cx="785132" cy="3935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9" name="Google Shape;189;p6"/>
            <p:cNvSpPr txBox="1"/>
            <p:nvPr/>
          </p:nvSpPr>
          <p:spPr>
            <a:xfrm>
              <a:off x="6399981" y="3888143"/>
              <a:ext cx="7056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HDMI 1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6"/>
            <p:cNvSpPr txBox="1"/>
            <p:nvPr/>
          </p:nvSpPr>
          <p:spPr>
            <a:xfrm>
              <a:off x="7406475" y="3888143"/>
              <a:ext cx="7056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HDMI 2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6"/>
            <p:cNvSpPr txBox="1"/>
            <p:nvPr/>
          </p:nvSpPr>
          <p:spPr>
            <a:xfrm>
              <a:off x="6360236" y="4419224"/>
              <a:ext cx="7056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HDMI 3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6"/>
            <p:cNvSpPr txBox="1"/>
            <p:nvPr/>
          </p:nvSpPr>
          <p:spPr>
            <a:xfrm>
              <a:off x="7412583" y="4418848"/>
              <a:ext cx="705642" cy="27699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HDMI 4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" name="Google Shape;193;p6"/>
          <p:cNvSpPr/>
          <p:nvPr/>
        </p:nvSpPr>
        <p:spPr>
          <a:xfrm rot="-984301" flipH="1">
            <a:off x="6037676" y="4608452"/>
            <a:ext cx="931709" cy="669205"/>
          </a:xfrm>
          <a:prstGeom prst="arc">
            <a:avLst>
              <a:gd name="adj1" fmla="val 14703224"/>
              <a:gd name="adj2" fmla="val 19714547"/>
            </a:avLst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triangle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94" name="Google Shape;194;p6"/>
          <p:cNvSpPr txBox="1"/>
          <p:nvPr/>
        </p:nvSpPr>
        <p:spPr>
          <a:xfrm>
            <a:off x="5653612" y="4786717"/>
            <a:ext cx="94929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 b="1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AppleTV</a:t>
            </a:r>
            <a:endParaRPr sz="1600" b="1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grpSp>
        <p:nvGrpSpPr>
          <p:cNvPr id="195" name="Google Shape;195;p6"/>
          <p:cNvGrpSpPr/>
          <p:nvPr/>
        </p:nvGrpSpPr>
        <p:grpSpPr>
          <a:xfrm>
            <a:off x="200692" y="129820"/>
            <a:ext cx="5452920" cy="6598359"/>
            <a:chOff x="200692" y="129820"/>
            <a:chExt cx="5452920" cy="6598359"/>
          </a:xfrm>
        </p:grpSpPr>
        <p:pic>
          <p:nvPicPr>
            <p:cNvPr id="196" name="Google Shape;196;p6"/>
            <p:cNvPicPr preferRelativeResize="0"/>
            <p:nvPr/>
          </p:nvPicPr>
          <p:blipFill rotWithShape="1">
            <a:blip r:embed="rId5">
              <a:alphaModFix/>
            </a:blip>
            <a:srcRect l="8214" t="26700" r="4465" b="10431"/>
            <a:stretch/>
          </p:blipFill>
          <p:spPr>
            <a:xfrm>
              <a:off x="200692" y="129820"/>
              <a:ext cx="5452920" cy="65983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7" name="Google Shape;197;p6"/>
            <p:cNvSpPr/>
            <p:nvPr/>
          </p:nvSpPr>
          <p:spPr>
            <a:xfrm>
              <a:off x="247650" y="2824223"/>
              <a:ext cx="1291783" cy="1382351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  <p:sp>
          <p:nvSpPr>
            <p:cNvPr id="198" name="Google Shape;198;p6"/>
            <p:cNvSpPr/>
            <p:nvPr/>
          </p:nvSpPr>
          <p:spPr>
            <a:xfrm>
              <a:off x="3862995" y="135682"/>
              <a:ext cx="1291783" cy="425765"/>
            </a:xfrm>
            <a:prstGeom prst="rect">
              <a:avLst/>
            </a:prstGeom>
            <a:solidFill>
              <a:schemeClr val="lt1"/>
            </a:solidFill>
            <a:ln w="12700" cap="flat" cmpd="sng">
              <a:solidFill>
                <a:schemeClr val="l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orbel"/>
                <a:ea typeface="Corbel"/>
                <a:cs typeface="Corbel"/>
                <a:sym typeface="Corbel"/>
              </a:endParaRPr>
            </a:p>
          </p:txBody>
        </p:sp>
      </p:grpSp>
      <p:sp>
        <p:nvSpPr>
          <p:cNvPr id="27" name="Google Shape;193;p6">
            <a:extLst>
              <a:ext uri="{FF2B5EF4-FFF2-40B4-BE49-F238E27FC236}">
                <a16:creationId xmlns:a16="http://schemas.microsoft.com/office/drawing/2014/main" id="{A6175C7B-31E1-4D44-9E65-8DCE8F072C46}"/>
              </a:ext>
            </a:extLst>
          </p:cNvPr>
          <p:cNvSpPr/>
          <p:nvPr/>
        </p:nvSpPr>
        <p:spPr>
          <a:xfrm rot="2457151">
            <a:off x="7461995" y="4130615"/>
            <a:ext cx="871167" cy="1220267"/>
          </a:xfrm>
          <a:prstGeom prst="arc">
            <a:avLst>
              <a:gd name="adj1" fmla="val 14559881"/>
              <a:gd name="adj2" fmla="val 19714547"/>
            </a:avLst>
          </a:prstGeom>
          <a:noFill/>
          <a:ln w="28575" cap="flat" cmpd="sng">
            <a:solidFill>
              <a:srgbClr val="0070C0"/>
            </a:solidFill>
            <a:prstDash val="solid"/>
            <a:miter lim="800000"/>
            <a:headEnd type="triangle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8" name="Google Shape;194;p6">
            <a:extLst>
              <a:ext uri="{FF2B5EF4-FFF2-40B4-BE49-F238E27FC236}">
                <a16:creationId xmlns:a16="http://schemas.microsoft.com/office/drawing/2014/main" id="{8ABA92C1-0B38-472E-8730-D436B51A10ED}"/>
              </a:ext>
            </a:extLst>
          </p:cNvPr>
          <p:cNvSpPr txBox="1"/>
          <p:nvPr/>
        </p:nvSpPr>
        <p:spPr>
          <a:xfrm>
            <a:off x="7934893" y="4873885"/>
            <a:ext cx="949299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600" b="1" dirty="0">
                <a:solidFill>
                  <a:schemeClr val="dk1"/>
                </a:solidFill>
                <a:latin typeface="Corbel"/>
                <a:ea typeface="Corbel"/>
                <a:cs typeface="Corbel"/>
                <a:sym typeface="Corbel"/>
              </a:rPr>
              <a:t>外接筆記型電腦</a:t>
            </a:r>
            <a:endParaRPr sz="1600" b="1" dirty="0">
              <a:solidFill>
                <a:schemeClr val="dk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50ea9697fe_0_0"/>
          <p:cNvSpPr txBox="1">
            <a:spLocks noGrp="1"/>
          </p:cNvSpPr>
          <p:nvPr>
            <p:ph type="body" idx="1"/>
          </p:nvPr>
        </p:nvSpPr>
        <p:spPr>
          <a:xfrm>
            <a:off x="883680" y="1833466"/>
            <a:ext cx="102339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057" name="圖片 74">
            <a:extLst>
              <a:ext uri="{FF2B5EF4-FFF2-40B4-BE49-F238E27FC236}">
                <a16:creationId xmlns:a16="http://schemas.microsoft.com/office/drawing/2014/main" id="{8BE25B8E-9702-467E-B0A2-7528AFB4E5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6" t="14886" r="9952" b="9224"/>
          <a:stretch>
            <a:fillRect/>
          </a:stretch>
        </p:blipFill>
        <p:spPr bwMode="auto">
          <a:xfrm>
            <a:off x="6642418" y="3961"/>
            <a:ext cx="5456237" cy="3573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87">
            <a:extLst>
              <a:ext uri="{FF2B5EF4-FFF2-40B4-BE49-F238E27FC236}">
                <a16:creationId xmlns:a16="http://schemas.microsoft.com/office/drawing/2014/main" id="{2772872E-D07E-499B-BA2F-57457643A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33809" y="1457933"/>
            <a:ext cx="1043940" cy="1706880"/>
          </a:xfrm>
          <a:prstGeom prst="rect">
            <a:avLst/>
          </a:prstGeom>
          <a:noFill/>
          <a:ln w="38100" algn="ctr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2" name="Text Box 88">
            <a:extLst>
              <a:ext uri="{FF2B5EF4-FFF2-40B4-BE49-F238E27FC236}">
                <a16:creationId xmlns:a16="http://schemas.microsoft.com/office/drawing/2014/main" id="{AD97FC14-EBDD-4D6A-AAAB-26B52F1084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00193" y="1943430"/>
            <a:ext cx="609600" cy="126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布幕升降</a:t>
            </a: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Rectangle 92">
            <a:extLst>
              <a:ext uri="{FF2B5EF4-FFF2-40B4-BE49-F238E27FC236}">
                <a16:creationId xmlns:a16="http://schemas.microsoft.com/office/drawing/2014/main" id="{497793CC-BE19-465A-BE56-0C35D6849F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7313" y="1980677"/>
            <a:ext cx="906780" cy="1120140"/>
          </a:xfrm>
          <a:prstGeom prst="rect">
            <a:avLst/>
          </a:prstGeom>
          <a:noFill/>
          <a:ln w="38100" algn="ctr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3" name="Text Box 93">
            <a:extLst>
              <a:ext uri="{FF2B5EF4-FFF2-40B4-BE49-F238E27FC236}">
                <a16:creationId xmlns:a16="http://schemas.microsoft.com/office/drawing/2014/main" id="{57580A87-A6A4-4E40-9EB0-46E8EAAD2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8791" y="2832886"/>
            <a:ext cx="156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投影機開關</a:t>
            </a: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Rectangle 94">
            <a:extLst>
              <a:ext uri="{FF2B5EF4-FFF2-40B4-BE49-F238E27FC236}">
                <a16:creationId xmlns:a16="http://schemas.microsoft.com/office/drawing/2014/main" id="{44A1E205-451D-4BE0-9A36-D1C431F3F6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8698" y="981331"/>
            <a:ext cx="2697480" cy="579120"/>
          </a:xfrm>
          <a:prstGeom prst="rect">
            <a:avLst/>
          </a:prstGeom>
          <a:noFill/>
          <a:ln w="38100" algn="ctr">
            <a:solidFill>
              <a:srgbClr val="FF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zh-TW" altLang="en-US"/>
          </a:p>
        </p:txBody>
      </p:sp>
      <p:sp>
        <p:nvSpPr>
          <p:cNvPr id="5" name="Text Box 95">
            <a:extLst>
              <a:ext uri="{FF2B5EF4-FFF2-40B4-BE49-F238E27FC236}">
                <a16:creationId xmlns:a16="http://schemas.microsoft.com/office/drawing/2014/main" id="{9F6E6E25-6965-415B-AC6A-C9419F9D42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5480" y="290671"/>
            <a:ext cx="1562100" cy="56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訊號源切換</a:t>
            </a: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Box 96">
            <a:extLst>
              <a:ext uri="{FF2B5EF4-FFF2-40B4-BE49-F238E27FC236}">
                <a16:creationId xmlns:a16="http://schemas.microsoft.com/office/drawing/2014/main" id="{0C4D90B8-4DB9-4888-A1EF-A8BA9BE40F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74494" y="1520729"/>
            <a:ext cx="1127125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講桌內置電腦</a:t>
            </a: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97">
            <a:extLst>
              <a:ext uri="{FF2B5EF4-FFF2-40B4-BE49-F238E27FC236}">
                <a16:creationId xmlns:a16="http://schemas.microsoft.com/office/drawing/2014/main" id="{5D2A6B20-CC89-4162-95F8-8D5CE1637F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93584" y="1285495"/>
            <a:ext cx="1058863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TW" sz="12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Apple TV</a:t>
            </a:r>
            <a:endParaRPr kumimoji="0" lang="en-US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 Box 98">
            <a:extLst>
              <a:ext uri="{FF2B5EF4-FFF2-40B4-BE49-F238E27FC236}">
                <a16:creationId xmlns:a16="http://schemas.microsoft.com/office/drawing/2014/main" id="{B1907985-20D0-4F20-8204-9848754ED3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1291" y="1338705"/>
            <a:ext cx="1219200" cy="31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1200" b="1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講桌外接</a:t>
            </a:r>
            <a:r>
              <a:rPr kumimoji="0" lang="en-US" altLang="zh-TW" sz="1200" b="1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HDMI</a:t>
            </a:r>
            <a:endParaRPr kumimoji="0" lang="en-US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127">
            <a:extLst>
              <a:ext uri="{FF2B5EF4-FFF2-40B4-BE49-F238E27FC236}">
                <a16:creationId xmlns:a16="http://schemas.microsoft.com/office/drawing/2014/main" id="{64FDF465-995E-40A9-8CDC-5982DF1CF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9900" y="3052450"/>
            <a:ext cx="1562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800" b="0" i="0" u="none" strike="noStrike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音量大小</a:t>
            </a:r>
            <a:endParaRPr kumimoji="0" lang="zh-TW" altLang="zh-TW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2070" name="圖片 107">
            <a:extLst>
              <a:ext uri="{FF2B5EF4-FFF2-40B4-BE49-F238E27FC236}">
                <a16:creationId xmlns:a16="http://schemas.microsoft.com/office/drawing/2014/main" id="{3906F1F1-6905-4C7A-8739-69972974C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71" b="7770"/>
          <a:stretch>
            <a:fillRect/>
          </a:stretch>
        </p:blipFill>
        <p:spPr bwMode="auto">
          <a:xfrm>
            <a:off x="6438900" y="3577084"/>
            <a:ext cx="5753100" cy="328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Box 112">
            <a:extLst>
              <a:ext uri="{FF2B5EF4-FFF2-40B4-BE49-F238E27FC236}">
                <a16:creationId xmlns:a16="http://schemas.microsoft.com/office/drawing/2014/main" id="{8E29B663-3F6F-4CF2-855C-86B9992CF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81900" y="4343846"/>
            <a:ext cx="388938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電源插座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113">
            <a:extLst>
              <a:ext uri="{FF2B5EF4-FFF2-40B4-BE49-F238E27FC236}">
                <a16:creationId xmlns:a16="http://schemas.microsoft.com/office/drawing/2014/main" id="{71CF1463-94BA-4F7C-9405-DCA00C904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37825" y="4343846"/>
            <a:ext cx="388938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電源插座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114">
            <a:extLst>
              <a:ext uri="{FF2B5EF4-FFF2-40B4-BE49-F238E27FC236}">
                <a16:creationId xmlns:a16="http://schemas.microsoft.com/office/drawing/2014/main" id="{0FA9A5BE-7D22-4C05-8917-CB6E89C15E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4221609"/>
            <a:ext cx="388938" cy="1098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6.3mm</a:t>
            </a:r>
            <a:r>
              <a:rPr kumimoji="0" lang="zh-TW" altLang="en-US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麥克風</a:t>
            </a: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117">
            <a:extLst>
              <a:ext uri="{FF2B5EF4-FFF2-40B4-BE49-F238E27FC236}">
                <a16:creationId xmlns:a16="http://schemas.microsoft.com/office/drawing/2014/main" id="{FD2D500C-714D-4FFD-9351-D95E87AFB1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75" y="4297809"/>
            <a:ext cx="388938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USB Type-C</a:t>
            </a:r>
            <a:endParaRPr kumimoji="0" lang="en-US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118">
            <a:extLst>
              <a:ext uri="{FF2B5EF4-FFF2-40B4-BE49-F238E27FC236}">
                <a16:creationId xmlns:a16="http://schemas.microsoft.com/office/drawing/2014/main" id="{93042C2C-EC6A-48AD-9CE3-11DB3FEACC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07463" y="4474021"/>
            <a:ext cx="388937" cy="83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USB</a:t>
            </a:r>
            <a:r>
              <a:rPr kumimoji="0" lang="zh-TW" altLang="en-US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插座</a:t>
            </a: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119">
            <a:extLst>
              <a:ext uri="{FF2B5EF4-FFF2-40B4-BE49-F238E27FC236}">
                <a16:creationId xmlns:a16="http://schemas.microsoft.com/office/drawing/2014/main" id="{7ADF9A03-5B59-48FE-A17B-C69A90BBAF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6238" y="4580384"/>
            <a:ext cx="388937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TW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網路線</a:t>
            </a:r>
            <a:endParaRPr kumimoji="0" lang="zh-TW" altLang="zh-TW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122">
            <a:extLst>
              <a:ext uri="{FF2B5EF4-FFF2-40B4-BE49-F238E27FC236}">
                <a16:creationId xmlns:a16="http://schemas.microsoft.com/office/drawing/2014/main" id="{2F7D102B-5C4B-4D0C-9B8E-BE48F65CD0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7563" y="4061271"/>
            <a:ext cx="388937" cy="123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3.5mm</a:t>
            </a:r>
            <a:r>
              <a:rPr kumimoji="0" lang="zh-TW" altLang="en-US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音源輸入</a:t>
            </a: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123">
            <a:extLst>
              <a:ext uri="{FF2B5EF4-FFF2-40B4-BE49-F238E27FC236}">
                <a16:creationId xmlns:a16="http://schemas.microsoft.com/office/drawing/2014/main" id="{4E7828BA-2018-4660-A2EA-1FB3C7F07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34600" y="4093021"/>
            <a:ext cx="388938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TW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HDMI</a:t>
            </a:r>
            <a:r>
              <a:rPr kumimoji="0" lang="zh-TW" altLang="en-US" sz="1200" b="1" i="0" u="none" strike="noStrike" cap="none" normalizeH="0" baseline="0">
                <a:ln>
                  <a:noFill/>
                </a:ln>
                <a:solidFill>
                  <a:srgbClr val="FFFFFF"/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視訊輸入</a:t>
            </a: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47">
            <a:extLst>
              <a:ext uri="{FF2B5EF4-FFF2-40B4-BE49-F238E27FC236}">
                <a16:creationId xmlns:a16="http://schemas.microsoft.com/office/drawing/2014/main" id="{757F4FAA-3CFB-434E-AF34-4711FEA62E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345" y="7088188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4DFCF8C3-8FC9-4052-97C5-CB96085876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732" y="0"/>
            <a:ext cx="5143500" cy="6858000"/>
          </a:xfrm>
          <a:prstGeom prst="rect">
            <a:avLst/>
          </a:prstGeom>
        </p:spPr>
      </p:pic>
      <p:sp>
        <p:nvSpPr>
          <p:cNvPr id="46" name="文字方塊 45">
            <a:extLst>
              <a:ext uri="{FF2B5EF4-FFF2-40B4-BE49-F238E27FC236}">
                <a16:creationId xmlns:a16="http://schemas.microsoft.com/office/drawing/2014/main" id="{6A3BF7F1-72D0-4554-89EE-203A8C50FF72}"/>
              </a:ext>
            </a:extLst>
          </p:cNvPr>
          <p:cNvSpPr txBox="1"/>
          <p:nvPr/>
        </p:nvSpPr>
        <p:spPr>
          <a:xfrm>
            <a:off x="4095832" y="673554"/>
            <a:ext cx="91440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電腦螢幕</a:t>
            </a:r>
          </a:p>
        </p:txBody>
      </p:sp>
      <p:cxnSp>
        <p:nvCxnSpPr>
          <p:cNvPr id="49" name="直線單箭頭接點 48">
            <a:extLst>
              <a:ext uri="{FF2B5EF4-FFF2-40B4-BE49-F238E27FC236}">
                <a16:creationId xmlns:a16="http://schemas.microsoft.com/office/drawing/2014/main" id="{8D1703CE-0385-4B97-9E87-DD253E927B25}"/>
              </a:ext>
            </a:extLst>
          </p:cNvPr>
          <p:cNvCxnSpPr/>
          <p:nvPr/>
        </p:nvCxnSpPr>
        <p:spPr>
          <a:xfrm flipH="1">
            <a:off x="3667328" y="851122"/>
            <a:ext cx="39883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10501C2B-2183-4D19-A6BE-19A53CCE7FFF}"/>
              </a:ext>
            </a:extLst>
          </p:cNvPr>
          <p:cNvSpPr txBox="1"/>
          <p:nvPr/>
        </p:nvSpPr>
        <p:spPr>
          <a:xfrm>
            <a:off x="4217029" y="2239709"/>
            <a:ext cx="623456" cy="307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滑鼠</a:t>
            </a:r>
          </a:p>
        </p:txBody>
      </p:sp>
      <p:cxnSp>
        <p:nvCxnSpPr>
          <p:cNvPr id="59" name="直線單箭頭接點 58">
            <a:extLst>
              <a:ext uri="{FF2B5EF4-FFF2-40B4-BE49-F238E27FC236}">
                <a16:creationId xmlns:a16="http://schemas.microsoft.com/office/drawing/2014/main" id="{8FA318D4-CC48-4406-914B-009502693ED7}"/>
              </a:ext>
            </a:extLst>
          </p:cNvPr>
          <p:cNvCxnSpPr/>
          <p:nvPr/>
        </p:nvCxnSpPr>
        <p:spPr>
          <a:xfrm flipH="1">
            <a:off x="3788525" y="2417276"/>
            <a:ext cx="39883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文字方塊 59">
            <a:extLst>
              <a:ext uri="{FF2B5EF4-FFF2-40B4-BE49-F238E27FC236}">
                <a16:creationId xmlns:a16="http://schemas.microsoft.com/office/drawing/2014/main" id="{1290409F-20E3-4DE2-829B-C8E25144B8A1}"/>
              </a:ext>
            </a:extLst>
          </p:cNvPr>
          <p:cNvSpPr txBox="1"/>
          <p:nvPr/>
        </p:nvSpPr>
        <p:spPr>
          <a:xfrm>
            <a:off x="4324919" y="3352261"/>
            <a:ext cx="623456" cy="30777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鍵盤</a:t>
            </a:r>
          </a:p>
        </p:txBody>
      </p:sp>
      <p:cxnSp>
        <p:nvCxnSpPr>
          <p:cNvPr id="61" name="直線單箭頭接點 60">
            <a:extLst>
              <a:ext uri="{FF2B5EF4-FFF2-40B4-BE49-F238E27FC236}">
                <a16:creationId xmlns:a16="http://schemas.microsoft.com/office/drawing/2014/main" id="{7B9960D9-86D1-41A1-BEDC-7334A3F9973C}"/>
              </a:ext>
            </a:extLst>
          </p:cNvPr>
          <p:cNvCxnSpPr/>
          <p:nvPr/>
        </p:nvCxnSpPr>
        <p:spPr>
          <a:xfrm flipH="1">
            <a:off x="3896415" y="3529828"/>
            <a:ext cx="39883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文字方塊 61">
            <a:extLst>
              <a:ext uri="{FF2B5EF4-FFF2-40B4-BE49-F238E27FC236}">
                <a16:creationId xmlns:a16="http://schemas.microsoft.com/office/drawing/2014/main" id="{B2468929-0CB6-4A62-9EE3-5068E90CC23A}"/>
              </a:ext>
            </a:extLst>
          </p:cNvPr>
          <p:cNvSpPr txBox="1"/>
          <p:nvPr/>
        </p:nvSpPr>
        <p:spPr>
          <a:xfrm>
            <a:off x="3926085" y="5063933"/>
            <a:ext cx="914400" cy="307777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zh-TW" altLang="en-US" dirty="0"/>
              <a:t>電腦主機</a:t>
            </a:r>
          </a:p>
        </p:txBody>
      </p:sp>
      <p:cxnSp>
        <p:nvCxnSpPr>
          <p:cNvPr id="63" name="直線單箭頭接點 62">
            <a:extLst>
              <a:ext uri="{FF2B5EF4-FFF2-40B4-BE49-F238E27FC236}">
                <a16:creationId xmlns:a16="http://schemas.microsoft.com/office/drawing/2014/main" id="{59697CFE-9247-40D7-96A4-C1147B3DBB2A}"/>
              </a:ext>
            </a:extLst>
          </p:cNvPr>
          <p:cNvCxnSpPr/>
          <p:nvPr/>
        </p:nvCxnSpPr>
        <p:spPr>
          <a:xfrm flipH="1">
            <a:off x="3497581" y="5241501"/>
            <a:ext cx="398834" cy="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8"/>
          <p:cNvSpPr txBox="1">
            <a:spLocks noGrp="1"/>
          </p:cNvSpPr>
          <p:nvPr>
            <p:ph type="subTitle" idx="1"/>
          </p:nvPr>
        </p:nvSpPr>
        <p:spPr>
          <a:xfrm>
            <a:off x="40341" y="5276851"/>
            <a:ext cx="12111317" cy="828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800"/>
              <a:buNone/>
            </a:pPr>
            <a:r>
              <a:rPr lang="zh-TW" sz="4800" b="1">
                <a:solidFill>
                  <a:srgbClr val="FFFF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設備股長 = 教學設備正常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深度">
  <a:themeElements>
    <a:clrScheme name="深度">
      <a:dk1>
        <a:srgbClr val="000000"/>
      </a:dk1>
      <a:lt1>
        <a:srgbClr val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12-1設備股長幹部訓練.pptx" id="{BE82AAA1-685A-4359-A41D-75D4800F77DE}" vid="{F235C1C5-7CEE-4E17-A0D3-0B4439CBDD2F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171</TotalTime>
  <Words>452</Words>
  <Application>Microsoft Office PowerPoint</Application>
  <PresentationFormat>寬螢幕</PresentationFormat>
  <Paragraphs>50</Paragraphs>
  <Slides>7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Arial</vt:lpstr>
      <vt:lpstr>Times New Roman</vt:lpstr>
      <vt:lpstr>Microsoft JhengHei</vt:lpstr>
      <vt:lpstr>標楷體</vt:lpstr>
      <vt:lpstr>Corbel</vt:lpstr>
      <vt:lpstr>深度</vt:lpstr>
      <vt:lpstr>設備股長幹部訓練</vt:lpstr>
      <vt:lpstr>設備股長職責</vt:lpstr>
      <vt:lpstr>設備股長職責</vt:lpstr>
      <vt:lpstr>教室電腦主機簡易檢修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設備股長幹部訓練</dc:title>
  <dc:creator>ryan</dc:creator>
  <cp:lastModifiedBy>Administrator</cp:lastModifiedBy>
  <cp:revision>8</cp:revision>
  <cp:lastPrinted>2023-08-11T03:15:36Z</cp:lastPrinted>
  <dcterms:created xsi:type="dcterms:W3CDTF">2021-08-03T13:29:29Z</dcterms:created>
  <dcterms:modified xsi:type="dcterms:W3CDTF">2025-11-10T08:50:44Z</dcterms:modified>
</cp:coreProperties>
</file>